
<file path=[Content_Types].xml><?xml version="1.0" encoding="utf-8"?>
<Types xmlns="http://schemas.openxmlformats.org/package/2006/content-types">
  <Default Extension="png" ContentType="image/png"/>
  <Default Extension="aac" ContentType="audio/aac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58" r:id="rId4"/>
    <p:sldId id="349" r:id="rId5"/>
    <p:sldId id="350" r:id="rId6"/>
    <p:sldId id="351" r:id="rId7"/>
    <p:sldId id="259" r:id="rId8"/>
    <p:sldId id="352" r:id="rId9"/>
    <p:sldId id="354" r:id="rId10"/>
    <p:sldId id="321" r:id="rId11"/>
    <p:sldId id="355" r:id="rId12"/>
    <p:sldId id="356" r:id="rId13"/>
    <p:sldId id="357" r:id="rId14"/>
    <p:sldId id="359" r:id="rId15"/>
    <p:sldId id="360" r:id="rId16"/>
    <p:sldId id="362" r:id="rId17"/>
    <p:sldId id="378" r:id="rId18"/>
    <p:sldId id="353" r:id="rId19"/>
    <p:sldId id="361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9" r:id="rId36"/>
    <p:sldId id="279" r:id="rId37"/>
    <p:sldId id="278" r:id="rId38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446" y="7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Espaço Reservado para Data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Espaço Reservado para Rodapé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Espaço Reservado para Número de Slide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6D6F90C-2E7B-4474-9A00-A47189995B9E}" type="slidenum">
              <a:t>‹nº›</a:t>
            </a:fld>
            <a:endParaRPr lang="pt-BR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61752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aac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pt-BR"/>
          </a:p>
        </p:txBody>
      </p:sp>
      <p:sp>
        <p:nvSpPr>
          <p:cNvPr id="4" name="Espaço Reservado para Cabeçalho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Data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Rodapé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Espaço Reservado para Número de Slide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pt-BR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A0294CED-17DC-4304-B377-30DC66E10B9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336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pt-BR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19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653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964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696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172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59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028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91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866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591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5079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009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288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0491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933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14927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320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96624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7802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902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175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3377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46346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6478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41096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33275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635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2651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441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1016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544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253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08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62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213947" y="402483"/>
            <a:ext cx="2173635" cy="640647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93043" y="402483"/>
            <a:ext cx="6394896" cy="640647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70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91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628ECA-E0C4-477A-B71C-C90D12407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79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93043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103316" y="2012414"/>
            <a:ext cx="4284266" cy="47965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EE75E87-F4B5-46C6-A0B8-317278E9EE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148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4357" y="1853171"/>
            <a:ext cx="4264576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94357" y="2761381"/>
            <a:ext cx="4264576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184175-01DA-4C25-AC00-F15C0E98D3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7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59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AFEE8BB-3D79-44D5-BE37-48F5FA588B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6811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2B951ED-3398-4DBA-9C1E-5BC10CC78E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443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F4ED287-F36D-4DF5-95AC-1FB500C821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40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93043" y="402483"/>
            <a:ext cx="869453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93043" y="2012414"/>
            <a:ext cx="869453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93043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339207" y="7006699"/>
            <a:ext cx="340221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7119441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5B46801F-6BB2-4902-B121-0130A87F08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733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aac"/><Relationship Id="rId1" Type="http://schemas.microsoft.com/office/2007/relationships/media" Target="../media/media1.aac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575816" y="1419120"/>
            <a:ext cx="8928100" cy="5817101"/>
          </a:xfrm>
        </p:spPr>
        <p:txBody>
          <a:bodyPr vert="horz" wrap="square" lIns="91440" tIns="45720" rIns="91440" bIns="45720" anchor="t" anchorCtr="0" compatLnSpc="0">
            <a:normAutofit lnSpcReduction="10000"/>
          </a:bodyPr>
          <a:lstStyle/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r>
              <a:rPr lang="pt-BR" sz="3200" b="1" dirty="0">
                <a:latin typeface="Arial" pitchFamily="18"/>
                <a:cs typeface="Arial" pitchFamily="2"/>
              </a:rPr>
              <a:t>Flip-Flop J-K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lang="pt-BR" b="1" dirty="0">
              <a:latin typeface="Arial" pitchFamily="18"/>
              <a:cs typeface="Arial" pitchFamily="2"/>
            </a:endParaRPr>
          </a:p>
          <a:p>
            <a:pPr marL="108000" indent="0" algn="ctr"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Gabriela Gomes dos Santos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1,2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Loyse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Sabrine Fiametti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108000" indent="0" algn="ctr">
              <a:buNone/>
            </a:pP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Lucas Ferro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Mateus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Heinen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Feltrin</a:t>
            </a:r>
            <a:r>
              <a:rPr lang="pt-BR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108000" indent="0" algn="ctr"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1</a:t>
            </a:r>
            <a:r>
              <a:rPr lang="pt-BR" sz="1800" dirty="0">
                <a:latin typeface="Arial" pitchFamily="18"/>
                <a:cs typeface="Arial" pitchFamily="2"/>
              </a:rPr>
              <a:t>- </a:t>
            </a:r>
            <a:r>
              <a:rPr lang="pt-BR" sz="1800" b="1" dirty="0">
                <a:latin typeface="Arial" pitchFamily="18"/>
                <a:cs typeface="Arial" pitchFamily="2"/>
              </a:rPr>
              <a:t>Instituto Federal de Educação, Ciência e Tecnologia de Mato Grosso (IFMT)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b="1" dirty="0">
                <a:latin typeface="Arial" pitchFamily="18"/>
                <a:cs typeface="Arial" pitchFamily="2"/>
              </a:rPr>
              <a:t>2- Grupo de Estudos em Ensino de Línguas e Literatura (GEELLI)</a:t>
            </a: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endParaRPr lang="pt-BR" sz="1800" b="1" dirty="0">
              <a:latin typeface="Arial" pitchFamily="18"/>
              <a:cs typeface="Arial" pitchFamily="2"/>
            </a:endParaRPr>
          </a:p>
          <a:p>
            <a:pPr marL="0" lvl="0" indent="0" algn="ctr">
              <a:lnSpc>
                <a:spcPct val="80000"/>
              </a:lnSpc>
              <a:spcBef>
                <a:spcPts val="998"/>
              </a:spcBef>
              <a:buNone/>
            </a:pPr>
            <a:r>
              <a:rPr lang="pt-BR" sz="1800" dirty="0">
                <a:latin typeface="Arial" pitchFamily="18"/>
                <a:cs typeface="Arial" pitchFamily="2"/>
              </a:rPr>
              <a:t>Cuiabá, MT – 10 de </a:t>
            </a:r>
            <a:r>
              <a:rPr lang="pt-BR" sz="2000" dirty="0">
                <a:latin typeface="Arial" pitchFamily="18"/>
                <a:cs typeface="Arial" pitchFamily="2"/>
              </a:rPr>
              <a:t>fevereiro</a:t>
            </a:r>
            <a:r>
              <a:rPr lang="pt-BR" sz="1800" dirty="0">
                <a:latin typeface="Arial" pitchFamily="18"/>
                <a:cs typeface="Arial" pitchFamily="2"/>
              </a:rPr>
              <a:t> de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104" y="25708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717509" y="2176980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04752" y="4750423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dados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575" y="2350306"/>
            <a:ext cx="3762375" cy="3657600"/>
          </a:xfrm>
          <a:prstGeom prst="rect">
            <a:avLst/>
          </a:prstGeom>
        </p:spPr>
      </p:pic>
      <p:sp>
        <p:nvSpPr>
          <p:cNvPr id="11" name="Seta: para Baixo 10"/>
          <p:cNvSpPr/>
          <p:nvPr/>
        </p:nvSpPr>
        <p:spPr>
          <a:xfrm rot="17615423">
            <a:off x="2750553" y="238328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Seta: para Baixo 11"/>
          <p:cNvSpPr/>
          <p:nvPr/>
        </p:nvSpPr>
        <p:spPr>
          <a:xfrm rot="18939638">
            <a:off x="3109128" y="426121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144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4176827">
            <a:off x="6463748" y="235767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Baixo 5"/>
          <p:cNvSpPr/>
          <p:nvPr/>
        </p:nvSpPr>
        <p:spPr>
          <a:xfrm rot="3016155">
            <a:off x="6343357" y="4553574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7168020" y="2218489"/>
            <a:ext cx="3168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Sinal de Saída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6373343" y="4239835"/>
            <a:ext cx="3707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Complemento da saída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188" y="2411035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7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sp>
        <p:nvSpPr>
          <p:cNvPr id="4" name="Seta: para Baixo 3"/>
          <p:cNvSpPr/>
          <p:nvPr/>
        </p:nvSpPr>
        <p:spPr>
          <a:xfrm rot="17154903">
            <a:off x="3288159" y="340932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355015" y="3228369"/>
            <a:ext cx="3351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 de </a:t>
            </a:r>
            <a:r>
              <a:rPr lang="pt-BR" sz="24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4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614" y="2339677"/>
            <a:ext cx="37623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5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3. 1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Entradas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JK pode assumir valores Q=1 ou Q=0 mediante utilização das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(PR) 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(CLR)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 as entradas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igual 0 e consequente bloqueio da passagem das entradas J e K, podemos impor ao circuito saída Q igual a 1 através da aplicação à entrada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Preset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nível 0. 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7097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2.2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tabela é igual ao flip-flop JK básico, porem a saída só mudará seu valor na passagem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de 1 para 0;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circuito é denominado, JK Mestre Escravo sensível a descida do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Esse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flip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flop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vai funcionar na transição do sinal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não pode ser um </a:t>
            </a:r>
            <a:r>
              <a:rPr lang="pt-BR" sz="2300" dirty="0" err="1">
                <a:latin typeface="Arial" panose="020B0604020202020204" pitchFamily="34" charset="0"/>
                <a:cs typeface="Arial" panose="020B0604020202020204" pitchFamily="34" charset="0"/>
              </a:rPr>
              <a:t>latch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por que ele trabalha por transição e não por nível.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4355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39528" y="1435004"/>
            <a:ext cx="8937288" cy="5873225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2.2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r>
              <a:rPr lang="pt-BR" sz="2800" b="1" dirty="0">
                <a:latin typeface="Arial" pitchFamily="18"/>
                <a:cs typeface="Arial" pitchFamily="2"/>
              </a:rPr>
              <a:t>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Mestre-Escravo</a:t>
            </a:r>
            <a:endParaRPr lang="pt-BR" b="1" dirty="0"/>
          </a:p>
          <a:p>
            <a:pPr marL="0" indent="0">
              <a:buNone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968" y="2037329"/>
            <a:ext cx="6192688" cy="552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08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93770" y="1419119"/>
            <a:ext cx="8611038" cy="5961117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3. Circuito Flip-Flop J-K:</a:t>
            </a:r>
          </a:p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8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None/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8104" y="2570877"/>
            <a:ext cx="3762375" cy="3657600"/>
          </a:xfrm>
          <a:prstGeom prst="rect">
            <a:avLst/>
          </a:prstGeom>
        </p:spPr>
      </p:pic>
      <p:pic>
        <p:nvPicPr>
          <p:cNvPr id="5" name="WhatsApp Audio 2017-02-09 at 22.54.3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08664" y="5923677"/>
            <a:ext cx="609600" cy="52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0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0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(reset) a saída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K = 1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inverter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flip-flop, trocando o sinal de saída pelo seu complemento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Especificamente, a combinação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J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K = 0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é um comando para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ativar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(set) a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do flip-flop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77635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872" y="2555701"/>
            <a:ext cx="7634707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18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 txBox="1">
            <a:spLocks noGrp="1"/>
          </p:cNvSpPr>
          <p:nvPr>
            <p:ph type="body" idx="4294967295"/>
          </p:nvPr>
        </p:nvSpPr>
        <p:spPr>
          <a:xfrm>
            <a:off x="1007864" y="1691605"/>
            <a:ext cx="7886700" cy="47386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Agenda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</a:t>
            </a:r>
            <a:r>
              <a:rPr lang="pt-BR" sz="2800" dirty="0">
                <a:latin typeface="Arial" pitchFamily="18"/>
                <a:cs typeface="Arial" pitchFamily="2"/>
              </a:rPr>
              <a:t>1. Introdução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2. Flip-Flop J-K</a:t>
            </a:r>
          </a:p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3. Circuito Flip-Flop J-K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	4. Estrutura interna do Flip-Flop J-K</a:t>
            </a:r>
          </a:p>
          <a:p>
            <a:pPr marL="0" lv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dirty="0">
                <a:latin typeface="Arial" pitchFamily="18"/>
                <a:cs typeface="Arial" pitchFamily="2"/>
              </a:rPr>
              <a:t>5. Agradecimentos</a:t>
            </a: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998"/>
              </a:spcBef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pt-BR" sz="2800" b="1" dirty="0">
                <a:latin typeface="Arial" pitchFamily="18"/>
                <a:cs typeface="Arial" pitchFamily="2"/>
              </a:rPr>
              <a:t>	3. Circuito Flip-Flop J-K: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" y="2396676"/>
            <a:ext cx="10080625" cy="38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09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1768727" y="210710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J</a:t>
            </a:r>
          </a:p>
        </p:txBody>
      </p:sp>
    </p:spTree>
    <p:extLst>
      <p:ext uri="{BB962C8B-B14F-4D97-AF65-F5344CB8AC3E}">
        <p14:creationId xmlns:p14="http://schemas.microsoft.com/office/powerpoint/2010/main" val="2499518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7995313">
            <a:off x="2127112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861441" y="1715045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Entrada K</a:t>
            </a:r>
          </a:p>
        </p:txBody>
      </p:sp>
    </p:spTree>
    <p:extLst>
      <p:ext uri="{BB962C8B-B14F-4D97-AF65-F5344CB8AC3E}">
        <p14:creationId xmlns:p14="http://schemas.microsoft.com/office/powerpoint/2010/main" val="3582375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64" y="2417021"/>
            <a:ext cx="7991475" cy="47910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2592788" y="214154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797617" y="1715047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4275501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405519" y="2101500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5589954" y="284354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9580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767883" y="1858291"/>
            <a:ext cx="16944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SAÍDA Q’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49" y="2793999"/>
            <a:ext cx="8696325" cy="1971675"/>
          </a:xfrm>
          <a:prstGeom prst="rect">
            <a:avLst/>
          </a:prstGeom>
        </p:spPr>
      </p:pic>
      <p:sp>
        <p:nvSpPr>
          <p:cNvPr id="10" name="Seta: para Baixo 9"/>
          <p:cNvSpPr/>
          <p:nvPr/>
        </p:nvSpPr>
        <p:spPr>
          <a:xfrm rot="19461004">
            <a:off x="7854830" y="261271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7771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461306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9394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194992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23" y="2823544"/>
            <a:ext cx="10080625" cy="42799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43768" y="1409752"/>
            <a:ext cx="5328592" cy="1706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998"/>
              </a:spcBef>
            </a:pPr>
            <a:r>
              <a:rPr lang="pt-BR" sz="2400" b="1" dirty="0">
                <a:latin typeface="Arial" pitchFamily="18"/>
                <a:cs typeface="Arial" pitchFamily="2"/>
              </a:rPr>
              <a:t>3. Circuito </a:t>
            </a:r>
            <a:r>
              <a:rPr lang="pt-BR" sz="2800" b="1" dirty="0">
                <a:latin typeface="Arial" pitchFamily="18"/>
                <a:cs typeface="Arial" pitchFamily="2"/>
              </a:rPr>
              <a:t>Flip-Flop</a:t>
            </a:r>
            <a:r>
              <a:rPr lang="pt-BR" sz="2400" b="1" dirty="0">
                <a:latin typeface="Arial" pitchFamily="18"/>
                <a:cs typeface="Arial" pitchFamily="2"/>
              </a:rPr>
              <a:t> J-K:</a:t>
            </a:r>
          </a:p>
          <a:p>
            <a:pPr lvl="0">
              <a:lnSpc>
                <a:spcPct val="200000"/>
              </a:lnSpc>
              <a:spcBef>
                <a:spcPts val="998"/>
              </a:spcBef>
            </a:pPr>
            <a:endParaRPr lang="pt-BR" sz="2400" b="1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4045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023504" y="4186398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1907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C5CACB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5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2051645"/>
            <a:ext cx="7886700" cy="4713288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9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400" dirty="0">
                <a:latin typeface="Arial" pitchFamily="18"/>
                <a:cs typeface="Arial" pitchFamily="2"/>
              </a:rPr>
              <a:t>Apresentar flip-flop JK: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069" dirty="0">
                <a:latin typeface="Arial" pitchFamily="18"/>
                <a:cs typeface="Arial" pitchFamily="2"/>
              </a:rPr>
              <a:t>É</a:t>
            </a:r>
            <a:r>
              <a:rPr lang="pt-BR" sz="2300" dirty="0">
                <a:latin typeface="Arial" pitchFamily="18"/>
                <a:cs typeface="Arial" pitchFamily="2"/>
              </a:rPr>
              <a:t> um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circuito digital </a:t>
            </a:r>
            <a:r>
              <a:rPr lang="pt-BR" sz="2300" dirty="0">
                <a:latin typeface="Arial" pitchFamily="18"/>
                <a:cs typeface="Arial" pitchFamily="2"/>
              </a:rPr>
              <a:t>pulsado capaz de servir como uma memória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itchFamily="18"/>
                <a:cs typeface="Arial" pitchFamily="2"/>
              </a:rPr>
              <a:t>um bit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lembra 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anterior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máquina, e a lógica digital utiliza este estado para calcular o próximo estado.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167520" y="3910534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2428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698AF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0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7" name="Picture 2" descr="Resultado de imagem para tabela flip flop j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3" y="1239801"/>
            <a:ext cx="8670651" cy="63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Baixo 9"/>
          <p:cNvSpPr/>
          <p:nvPr/>
        </p:nvSpPr>
        <p:spPr>
          <a:xfrm rot="5400000">
            <a:off x="8239528" y="4973109"/>
            <a:ext cx="484632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91953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5" name="F9465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1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4" name="3A028D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39888"/>
            <a:ext cx="10080625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0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  <p:pic>
        <p:nvPicPr>
          <p:cNvPr id="6" name="B841B1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14488"/>
            <a:ext cx="10080625" cy="4330700"/>
          </a:xfrm>
          <a:prstGeom prst="rect">
            <a:avLst/>
          </a:prstGeom>
        </p:spPr>
      </p:pic>
      <p:sp>
        <p:nvSpPr>
          <p:cNvPr id="7" name="Seta: para Baixo 6"/>
          <p:cNvSpPr/>
          <p:nvPr/>
        </p:nvSpPr>
        <p:spPr>
          <a:xfrm rot="3279366">
            <a:off x="1160748" y="1615305"/>
            <a:ext cx="484632" cy="97840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818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640662" y="1409752"/>
            <a:ext cx="9224185" cy="5860074"/>
          </a:xfrm>
        </p:spPr>
        <p:txBody>
          <a:bodyPr vert="horz" wrap="square" lIns="91440" tIns="45720" rIns="91440" bIns="45720" anchor="t" anchorCtr="0" compatLnSpc="0"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998"/>
              </a:spcBef>
              <a:buNone/>
            </a:pPr>
            <a:r>
              <a:rPr lang="pt-BR" sz="3200" b="1" dirty="0">
                <a:latin typeface="Arial" pitchFamily="18"/>
                <a:cs typeface="Arial" pitchFamily="2"/>
              </a:rPr>
              <a:t>4. Funcionamento interno do Flip-Flop J-K: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None/>
            </a:pP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35414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755502"/>
            <a:ext cx="9864848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pt-BR" altLang="pt-BR" sz="54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</a:t>
            </a:r>
          </a:p>
          <a:p>
            <a:pPr algn="ctr">
              <a:lnSpc>
                <a:spcPct val="150000"/>
              </a:lnSpc>
            </a:pPr>
            <a:endParaRPr lang="pt-BR" altLang="pt-BR" sz="4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altLang="pt-BR" sz="24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Agradecimentos:</a:t>
            </a: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r>
              <a:rPr lang="pt-BR" altLang="pt-BR" sz="24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Agradecimentos:</a:t>
            </a: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altLang="pt-BR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84" y="5147989"/>
            <a:ext cx="251460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577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7886700" cy="5184576"/>
          </a:xfrm>
        </p:spPr>
        <p:txBody>
          <a:bodyPr vert="horz" wrap="square" lIns="91440" tIns="45720" rIns="91440" bIns="45720" anchor="t" anchorCtr="0" compatLnSpc="0"/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28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Podemos representar o flip-flop como um bloco onde temos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saídas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e </a:t>
            </a:r>
            <a:r>
              <a:rPr lang="pt-BR" sz="2300" b="1" dirty="0">
                <a:latin typeface="Arial" panose="020B0604020202020204" pitchFamily="34" charset="0"/>
                <a:cs typeface="Arial" panose="020B0604020202020204" pitchFamily="34" charset="0"/>
              </a:rPr>
              <a:t>Q‘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para as variáveis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Uma entrada de controle (</a:t>
            </a:r>
            <a:r>
              <a:rPr lang="pt-BR" sz="2400" b="1" u="sng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685799" lvl="1" indent="-228600" rtl="0" hangingPunct="0">
              <a:lnSpc>
                <a:spcPct val="150000"/>
              </a:lnSpc>
              <a:spcBef>
                <a:spcPts val="499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12600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835621"/>
            <a:ext cx="9001000" cy="5184576"/>
          </a:xfrm>
        </p:spPr>
        <p:txBody>
          <a:bodyPr vert="horz" wrap="square" lIns="91440" tIns="45720" rIns="91440" bIns="45720" anchor="t" anchorCtr="0" compatLnSpc="0"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 algn="just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Como os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flip-flops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são implementados na forma de circuitos integrados, eles também necessitam de conexões de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alimentação</a:t>
            </a: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O comportamento de um flip-flop é descrito por sua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que prevê a "próxima" (após o próximo </a:t>
            </a:r>
            <a:r>
              <a:rPr lang="pt-BR" sz="25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pulso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) saída,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Qnext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em termos dos sinais de entrada e/ou da saída atual, Q</a:t>
            </a:r>
            <a:b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04045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791840" y="1547589"/>
            <a:ext cx="9001000" cy="5688632"/>
          </a:xfrm>
        </p:spPr>
        <p:txBody>
          <a:bodyPr vert="horz" wrap="square" lIns="91440" tIns="45720" rIns="91440" bIns="45720" anchor="t" anchorCtr="0" compatLnSpc="0">
            <a:normAutofit fontScale="92500"/>
          </a:bodyPr>
          <a:lstStyle/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r>
              <a:rPr lang="pt-BR" sz="3000" b="1" dirty="0">
                <a:latin typeface="Arial" pitchFamily="18"/>
                <a:cs typeface="Arial" pitchFamily="2"/>
              </a:rPr>
              <a:t>Introdução: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AutoNum type="arabicPeriod"/>
            </a:pPr>
            <a:endParaRPr lang="pt-BR" sz="18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Curiosidades: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O primeiro flip-flop eletrônico foi inventado em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1919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por William Eccles e F. W. </a:t>
            </a: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Ele foi inicialmente chamado de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circuito de disparo Eccles-Jordan</a:t>
            </a:r>
            <a:endParaRPr lang="pt-BR" sz="216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78013" lvl="1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O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nome 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flip-flop posterior descreve o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que é produzido em um </a:t>
            </a:r>
            <a:r>
              <a:rPr lang="pt-BR" sz="2169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alto-falante</a:t>
            </a: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 conectado a uma saída de um amplificador durante o processo de chaveamento do circuito</a:t>
            </a:r>
            <a:b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169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685279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Flip-flop J-K, é uma evolução do flip-flop RS ou do LATCH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Ele pode ser configurado ou programado para funcionar como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qualquer tipo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de flip-flop.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Também é utilizado como analogia a "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set-reset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4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aprimora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o funcionamento do flip-flop R, interpretando a condição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= R = 1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 como um comando de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inversão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03976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0" y="0"/>
            <a:ext cx="2514600" cy="14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/>
          <p:cNvSpPr txBox="1">
            <a:spLocks noGrp="1"/>
          </p:cNvSpPr>
          <p:nvPr>
            <p:ph type="body" idx="4294967295"/>
          </p:nvPr>
        </p:nvSpPr>
        <p:spPr>
          <a:xfrm>
            <a:off x="863848" y="1835621"/>
            <a:ext cx="8732838" cy="5387626"/>
          </a:xfrm>
        </p:spPr>
        <p:txBody>
          <a:bodyPr vert="horz" wrap="square" lIns="91440" tIns="45720" rIns="91440" bIns="45720" anchor="t" anchorCtr="0" compatLnSpc="0"/>
          <a:lstStyle/>
          <a:p>
            <a:pPr marL="0" indent="0">
              <a:lnSpc>
                <a:spcPct val="150000"/>
              </a:lnSpc>
              <a:spcBef>
                <a:spcPts val="998"/>
              </a:spcBef>
              <a:buNone/>
            </a:pPr>
            <a:r>
              <a:rPr lang="pt-BR" sz="2800" b="1" dirty="0">
                <a:latin typeface="Arial" pitchFamily="18"/>
                <a:cs typeface="Arial" pitchFamily="2"/>
              </a:rPr>
              <a:t>2.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Flip-flop J-K:</a:t>
            </a:r>
            <a:endParaRPr lang="pt-BR" sz="2800" b="1" dirty="0">
              <a:latin typeface="Arial" pitchFamily="18"/>
              <a:cs typeface="Arial" pitchFamily="2"/>
            </a:endParaRPr>
          </a:p>
          <a:p>
            <a:endParaRPr lang="pt-BR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Fazendo 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 = K 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o flip-flop J-K se torna um flip-flop T.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A </a:t>
            </a:r>
            <a:r>
              <a:rPr lang="pt-BR" sz="2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equação característica</a:t>
            </a:r>
            <a:r>
              <a:rPr lang="pt-BR" sz="2300" dirty="0">
                <a:latin typeface="Arial" panose="020B0604020202020204" pitchFamily="34" charset="0"/>
                <a:cs typeface="Arial" panose="020B0604020202020204" pitchFamily="34" charset="0"/>
              </a:rPr>
              <a:t> do flip-flop J-K é: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t-BR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50000"/>
              </a:lnSpc>
              <a:spcBef>
                <a:spcPts val="998"/>
              </a:spcBef>
              <a:buClr>
                <a:srgbClr val="000000"/>
              </a:buClr>
              <a:buSzPct val="100000"/>
              <a:buFont typeface="Wingdings" pitchFamily="2"/>
              <a:buChar char=""/>
            </a:pPr>
            <a:endParaRPr lang="pt-BR" sz="2400" dirty="0">
              <a:latin typeface="Arial" pitchFamily="18"/>
              <a:cs typeface="Arial" pitchFamily="2"/>
            </a:endParaRPr>
          </a:p>
          <a:p>
            <a:pPr marL="685799" lvl="1" indent="-228600" rtl="0" hangingPunct="0">
              <a:spcBef>
                <a:spcPts val="499"/>
              </a:spcBef>
              <a:buNone/>
            </a:pPr>
            <a:endParaRPr lang="pt-BR" sz="1800" i="1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  <a:p>
            <a:pPr marL="0" lvl="0" indent="0">
              <a:spcBef>
                <a:spcPts val="998"/>
              </a:spcBef>
              <a:buNone/>
            </a:pPr>
            <a:endParaRPr lang="pt-BR" sz="18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72" y="4931965"/>
            <a:ext cx="4297847" cy="1110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79001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2218</TotalTime>
  <Words>542</Words>
  <Application>Microsoft Office PowerPoint</Application>
  <PresentationFormat>Personalizar</PresentationFormat>
  <Paragraphs>191</Paragraphs>
  <Slides>37</Slides>
  <Notes>36</Notes>
  <HiddenSlides>0</HiddenSlides>
  <MMClips>7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8" baseType="lpstr">
      <vt:lpstr>Microsoft YaHei</vt:lpstr>
      <vt:lpstr>Arial</vt:lpstr>
      <vt:lpstr>Calibri</vt:lpstr>
      <vt:lpstr>Calibri Light</vt:lpstr>
      <vt:lpstr>Liberation Sans</vt:lpstr>
      <vt:lpstr>Liberation Serif</vt:lpstr>
      <vt:lpstr>Mangal</vt:lpstr>
      <vt:lpstr>Segoe UI</vt:lpstr>
      <vt:lpstr>Tahoma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Outros</dc:creator>
  <cp:lastModifiedBy>Gabriela Santos</cp:lastModifiedBy>
  <cp:revision>92</cp:revision>
  <dcterms:created xsi:type="dcterms:W3CDTF">2016-11-08T13:05:24Z</dcterms:created>
  <dcterms:modified xsi:type="dcterms:W3CDTF">2017-02-10T11:07:39Z</dcterms:modified>
</cp:coreProperties>
</file>

<file path=docProps/thumbnail.jpeg>
</file>